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4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</p:sldIdLst>
  <p:sldSz cy="5143500" cx="9144000"/>
  <p:notesSz cx="6858000" cy="9144000"/>
  <p:embeddedFontLst>
    <p:embeddedFont>
      <p:font typeface="Raleway"/>
      <p:regular r:id="rId20"/>
      <p:bold r:id="rId21"/>
      <p:italic r:id="rId22"/>
      <p:boldItalic r:id="rId23"/>
    </p:embeddedFont>
    <p:embeddedFont>
      <p:font typeface="Lato"/>
      <p:regular r:id="rId24"/>
      <p:bold r:id="rId25"/>
      <p:italic r:id="rId26"/>
      <p:boldItalic r:id="rId2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aleway-regular.fntdata"/><Relationship Id="rId22" Type="http://schemas.openxmlformats.org/officeDocument/2006/relationships/font" Target="fonts/Raleway-italic.fntdata"/><Relationship Id="rId21" Type="http://schemas.openxmlformats.org/officeDocument/2006/relationships/font" Target="fonts/Raleway-bold.fntdata"/><Relationship Id="rId24" Type="http://schemas.openxmlformats.org/officeDocument/2006/relationships/font" Target="fonts/Lato-regular.fntdata"/><Relationship Id="rId23" Type="http://schemas.openxmlformats.org/officeDocument/2006/relationships/font" Target="fonts/Raleway-boldItalic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Lato-italic.fntdata"/><Relationship Id="rId25" Type="http://schemas.openxmlformats.org/officeDocument/2006/relationships/font" Target="fonts/Lato-bold.fntdata"/><Relationship Id="rId27" Type="http://schemas.openxmlformats.org/officeDocument/2006/relationships/font" Target="fonts/Lato-bold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jpg>
</file>

<file path=ppt/media/image11.png>
</file>

<file path=ppt/media/image12.jpg>
</file>

<file path=ppt/media/image13.png>
</file>

<file path=ppt/media/image14.png>
</file>

<file path=ppt/media/image15.png>
</file>

<file path=ppt/media/image16.png>
</file>

<file path=ppt/media/image17.png>
</file>

<file path=ppt/media/image18.jp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" name="Google Shape;174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g1f88252dc4_0_7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3" name="Google Shape;243;g1f88252dc4_0_7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g1f88252dc4_0_109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9" name="Google Shape;249;g1f88252dc4_0_109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g1f88252dc4_0_11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5" name="Google Shape;255;g1f88252dc4_0_11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g1f88252dc4_0_12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1" name="Google Shape;261;g1f88252dc4_0_12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g1f88252dc4_0_15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7" name="Google Shape;267;g1f88252dc4_0_15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g1f88252dc4_0_8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1" name="Google Shape;181;g1f88252dc4_0_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2eac3933588_0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" name="Google Shape;192;g2eac3933588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g1f88252dc4_0_2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0" name="Google Shape;200;g1f88252dc4_0_2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g1f88252dc4_0_20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1" name="Google Shape;211;g1f88252dc4_0_20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g1f88252dc4_0_11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8" name="Google Shape;218;g1f88252dc4_0_11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g1f88252dc4_0_30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4" name="Google Shape;224;g1f88252dc4_0_30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-GB"/>
              <a:t>Describe the surface conditions that were looked into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-GB"/>
              <a:t>Describe the hypothesis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-GB"/>
              <a:t>Describe the actual results </a:t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g1f88252dc4_0_6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1" name="Google Shape;231;g1f88252dc4_0_6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-"/>
            </a:pPr>
            <a:r>
              <a:rPr lang="en-GB">
                <a:solidFill>
                  <a:schemeClr val="dk1"/>
                </a:solidFill>
              </a:rPr>
              <a:t>Describe the weather conditions that were looked into</a:t>
            </a:r>
            <a:endParaRPr>
              <a:solidFill>
                <a:schemeClr val="dk1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-"/>
            </a:pPr>
            <a:r>
              <a:rPr lang="en-GB">
                <a:solidFill>
                  <a:schemeClr val="dk1"/>
                </a:solidFill>
              </a:rPr>
              <a:t>Describe the hypothesis</a:t>
            </a:r>
            <a:endParaRPr>
              <a:solidFill>
                <a:schemeClr val="dk1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-"/>
            </a:pPr>
            <a:r>
              <a:rPr lang="en-GB">
                <a:solidFill>
                  <a:schemeClr val="dk1"/>
                </a:solidFill>
              </a:rPr>
              <a:t>Describe the actual results </a:t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g1f88252dc4_0_67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7" name="Google Shape;237;g1f88252dc4_0_6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8.jp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8.jpg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Relationship Id="rId6" Type="http://schemas.openxmlformats.org/officeDocument/2006/relationships/slide" Target="/ppt/slides/slide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9.png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Relationship Id="rId6" Type="http://schemas.openxmlformats.org/officeDocument/2006/relationships/slide" Target="/ppt/slides/slide2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lt2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hutterstock_429987889_edited.jpg" id="10" name="Google Shape;10;p2"/>
          <p:cNvPicPr preferRelativeResize="0"/>
          <p:nvPr/>
        </p:nvPicPr>
        <p:blipFill rotWithShape="1">
          <a:blip r:embed="rId2">
            <a:alphaModFix/>
          </a:blip>
          <a:srcRect b="23591" l="0" r="0" t="21799"/>
          <a:stretch/>
        </p:blipFill>
        <p:spPr>
          <a:xfrm>
            <a:off x="0" y="487825"/>
            <a:ext cx="9144000" cy="4655676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Google Shape;11;p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" name="Google Shape;12;p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3" name="Google Shape;13;p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" name="Google Shape;15;p2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6" name="Google Shape;16;p2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7" name="Google Shape;17;p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8" name="Google Shape;18;p2"/>
          <p:cNvSpPr txBox="1"/>
          <p:nvPr/>
        </p:nvSpPr>
        <p:spPr>
          <a:xfrm>
            <a:off x="226550" y="78500"/>
            <a:ext cx="9981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latin typeface="Raleway"/>
                <a:ea typeface="Raleway"/>
                <a:cs typeface="Raleway"/>
                <a:sym typeface="Raleway"/>
              </a:rPr>
              <a:t>Confidential</a:t>
            </a:r>
            <a:endParaRPr b="1" sz="6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9" name="Google Shape;19;p2"/>
          <p:cNvSpPr txBox="1"/>
          <p:nvPr/>
        </p:nvSpPr>
        <p:spPr>
          <a:xfrm>
            <a:off x="1296767" y="78500"/>
            <a:ext cx="21006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latin typeface="Raleway"/>
                <a:ea typeface="Raleway"/>
                <a:cs typeface="Raleway"/>
                <a:sym typeface="Raleway"/>
              </a:rPr>
              <a:t>Customized for </a:t>
            </a:r>
            <a:r>
              <a:rPr b="1" lang="en-GB" sz="600">
                <a:latin typeface="Raleway"/>
                <a:ea typeface="Raleway"/>
                <a:cs typeface="Raleway"/>
                <a:sym typeface="Raleway"/>
              </a:rPr>
              <a:t>Lorem Ipsum LLC</a:t>
            </a:r>
            <a:endParaRPr sz="6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0" name="Google Shape;20;p2"/>
          <p:cNvSpPr txBox="1"/>
          <p:nvPr/>
        </p:nvSpPr>
        <p:spPr>
          <a:xfrm>
            <a:off x="8213935" y="78500"/>
            <a:ext cx="7059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latin typeface="Raleway"/>
                <a:ea typeface="Raleway"/>
                <a:cs typeface="Raleway"/>
                <a:sym typeface="Raleway"/>
              </a:rPr>
              <a:t>Version 1.0</a:t>
            </a:r>
            <a:endParaRPr b="1" sz="600"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3"/>
        </a:solidFill>
      </p:bgPr>
    </p:bg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0" name="Google Shape;110;p11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111" name="Google Shape;111;p1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" name="Google Shape;112;p1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3" name="Google Shape;113;p11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14" name="Google Shape;114;p1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15" name="Google Shape;115;p11">
            <a:hlinkClick action="ppaction://hlinksldjump" r:id="rId2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16" name="Google Shape;116;p11">
            <a:hlinkClick action="ppaction://hlinksldjump" r:id="rId3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7" name="Google Shape;117;p11">
            <a:hlinkClick action="ppaction://hlinksldjump" r:id="rId4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8" name="Google Shape;118;p11">
            <a:hlinkClick action="ppaction://hlinksldjump" r:id="rId5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12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1" name="Google Shape;121;p1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22" name="Google Shape;122;p1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" name="Google Shape;123;p1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4" name="Google Shape;124;p12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25" name="Google Shape;125;p12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26" name="Google Shape;126;p12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27" name="Google Shape;127;p1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28" name="Google Shape;128;p12">
            <a:hlinkClick action="ppaction://hlinksldjump" r:id="rId2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29" name="Google Shape;129;p12">
            <a:hlinkClick action="ppaction://hlinksldjump" r:id="rId3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0" name="Google Shape;130;p12">
            <a:hlinkClick action="ppaction://hlinksldjump" r:id="rId4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1" name="Google Shape;131;p12">
            <a:hlinkClick action="ppaction://hlinksldjump" r:id="rId5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13"/>
          <p:cNvSpPr txBox="1"/>
          <p:nvPr>
            <p:ph idx="1" type="body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34" name="Google Shape;134;p1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35" name="Google Shape;135;p13">
            <a:hlinkClick action="ppaction://hlinksldjump" r:id="rId2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36" name="Google Shape;136;p13">
            <a:hlinkClick action="ppaction://hlinksldjump" r:id="rId3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7" name="Google Shape;137;p13">
            <a:hlinkClick action="ppaction://hlinksldjump" r:id="rId4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8" name="Google Shape;138;p13">
            <a:hlinkClick action="ppaction://hlinksldjump" r:id="rId5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dk1"/>
        </a:solidFill>
      </p:bgPr>
    </p:bg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0" name="Google Shape;140;p14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141" name="Google Shape;141;p1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1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3" name="Google Shape;143;p14"/>
          <p:cNvSpPr txBox="1"/>
          <p:nvPr>
            <p:ph hasCustomPrompt="1" type="title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44" name="Google Shape;144;p14"/>
          <p:cNvSpPr txBox="1"/>
          <p:nvPr>
            <p:ph idx="1" type="body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5" name="Google Shape;145;p1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46" name="Google Shape;146;p14">
            <a:hlinkClick action="ppaction://hlinksldjump" r:id="rId2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47" name="Google Shape;147;p14">
            <a:hlinkClick action="ppaction://hlinksldjump" r:id="rId3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8" name="Google Shape;148;p14">
            <a:hlinkClick action="ppaction://hlinksldjump" r:id="rId4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9" name="Google Shape;149;p14">
            <a:hlinkClick action="ppaction://hlinksldjump" r:id="rId5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1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52" name="Google Shape;152;p15">
            <a:hlinkClick action="ppaction://hlinksldjump" r:id="rId2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53" name="Google Shape;153;p15">
            <a:hlinkClick action="ppaction://hlinksldjump" r:id="rId3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4" name="Google Shape;154;p15">
            <a:hlinkClick action="ppaction://hlinksldjump" r:id="rId4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5" name="Google Shape;155;p15">
            <a:hlinkClick action="ppaction://hlinksldjump" r:id="rId5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OC">
  <p:cSld name="SECTION_HEADER_1">
    <p:bg>
      <p:bgPr>
        <a:solidFill>
          <a:schemeClr val="dk1"/>
        </a:solidFill>
      </p:bgPr>
    </p:bg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16"/>
          <p:cNvSpPr txBox="1"/>
          <p:nvPr>
            <p:ph type="title"/>
          </p:nvPr>
        </p:nvSpPr>
        <p:spPr>
          <a:xfrm>
            <a:off x="1308150" y="1318650"/>
            <a:ext cx="71100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58" name="Google Shape;158;p1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59" name="Google Shape;159;p16"/>
          <p:cNvSpPr txBox="1"/>
          <p:nvPr/>
        </p:nvSpPr>
        <p:spPr>
          <a:xfrm>
            <a:off x="226550" y="78500"/>
            <a:ext cx="9981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Confidential</a:t>
            </a:r>
            <a:endParaRPr b="1" sz="6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60" name="Google Shape;160;p16"/>
          <p:cNvSpPr txBox="1"/>
          <p:nvPr/>
        </p:nvSpPr>
        <p:spPr>
          <a:xfrm>
            <a:off x="1296767" y="78500"/>
            <a:ext cx="21006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Customized for </a:t>
            </a:r>
            <a:r>
              <a:rPr b="1" lang="en-GB" sz="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Lorem Ipsum LLC</a:t>
            </a:r>
            <a:endParaRPr sz="6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61" name="Google Shape;161;p16"/>
          <p:cNvSpPr txBox="1"/>
          <p:nvPr/>
        </p:nvSpPr>
        <p:spPr>
          <a:xfrm>
            <a:off x="8213935" y="78500"/>
            <a:ext cx="7059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Version 1.0</a:t>
            </a:r>
            <a:endParaRPr b="1" sz="6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_alt1">
  <p:cSld name="SECTION_HEADER_2">
    <p:bg>
      <p:bgPr>
        <a:solidFill>
          <a:srgbClr val="434343"/>
        </a:solidFill>
      </p:bgPr>
    </p:bg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3" name="Google Shape;163;p1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64" name="Google Shape;164;p1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" name="Google Shape;165;p1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6" name="Google Shape;166;p17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67" name="Google Shape;167;p1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68" name="Google Shape;168;p17">
            <a:hlinkClick action="ppaction://hlinksldjump" r:id="rId2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rgbClr val="43434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69" name="Google Shape;169;p17">
            <a:hlinkClick action="ppaction://hlinksldjump" r:id="rId3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0" name="Google Shape;170;p17">
            <a:hlinkClick action="ppaction://hlinksldjump" r:id="rId4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1" name="Google Shape;171;p17">
            <a:hlinkClick action="ppaction://hlinksldjump" r:id="rId5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_alt1">
  <p:cSld name="TITLE_1">
    <p:bg>
      <p:bgPr>
        <a:solidFill>
          <a:schemeClr val="lt2"/>
        </a:solidFill>
      </p:bgPr>
    </p:bg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hutterstock_429987889_edited.jpg" id="22" name="Google Shape;22;p3"/>
          <p:cNvPicPr preferRelativeResize="0"/>
          <p:nvPr/>
        </p:nvPicPr>
        <p:blipFill rotWithShape="1">
          <a:blip r:embed="rId2">
            <a:alphaModFix/>
          </a:blip>
          <a:srcRect b="23591" l="0" r="0" t="21799"/>
          <a:stretch/>
        </p:blipFill>
        <p:spPr>
          <a:xfrm>
            <a:off x="0" y="487825"/>
            <a:ext cx="9144000" cy="4655676"/>
          </a:xfrm>
          <a:prstGeom prst="rect">
            <a:avLst/>
          </a:prstGeom>
          <a:noFill/>
          <a:ln>
            <a:noFill/>
          </a:ln>
        </p:spPr>
      </p:pic>
      <p:sp>
        <p:nvSpPr>
          <p:cNvPr id="23" name="Google Shape;23;p3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4" name="Google Shape;24;p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5" name="Google Shape;25;p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7" name="Google Shape;27;p3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8" name="Google Shape;28;p3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29" name="Google Shape;29;p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30" name="Google Shape;30;p3">
            <a:hlinkClick action="ppaction://hlinksldjump" r:id="rId3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1" name="Google Shape;31;p3">
            <a:hlinkClick action="ppaction://hlinksldjump" r:id="rId4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2" name="Google Shape;32;p3">
            <a:hlinkClick action="ppaction://hlinksldjump" r:id="rId5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3" name="Google Shape;33;p3">
            <a:hlinkClick action="ppaction://hlinksldjump" r:id="rId6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" name="Google Shape;35;p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36" name="Google Shape;36;p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" name="Google Shape;37;p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8" name="Google Shape;38;p4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9" name="Google Shape;39;p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40" name="Google Shape;40;p4">
            <a:hlinkClick action="ppaction://hlinksldjump" r:id="rId2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1" name="Google Shape;41;p4">
            <a:hlinkClick action="ppaction://hlinksldjump" r:id="rId3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2" name="Google Shape;42;p4">
            <a:hlinkClick action="ppaction://hlinksldjump" r:id="rId4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3" name="Google Shape;43;p4">
            <a:hlinkClick action="ppaction://hlinksldjump" r:id="rId5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6" name="Google Shape;46;p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7" name="Google Shape;47;p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" name="Google Shape;48;p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9" name="Google Shape;49;p5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50" name="Google Shape;50;p5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1" name="Google Shape;51;p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52" name="Google Shape;52;p5">
            <a:hlinkClick action="ppaction://hlinksldjump" r:id="rId2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53" name="Google Shape;53;p5">
            <a:hlinkClick action="ppaction://hlinksldjump" r:id="rId3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4" name="Google Shape;54;p5">
            <a:hlinkClick action="ppaction://hlinksldjump" r:id="rId4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5" name="Google Shape;55;p5">
            <a:hlinkClick action="ppaction://hlinksldjump" r:id="rId5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ody only">
  <p:cSld name="TITLE_AND_BODY_1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" name="Google Shape;58;p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59" name="Google Shape;59;p6">
            <a:hlinkClick action="ppaction://hlinksldjump" r:id="rId2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60" name="Google Shape;60;p6">
            <a:hlinkClick action="ppaction://hlinksldjump" r:id="rId3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1" name="Google Shape;61;p6">
            <a:hlinkClick action="ppaction://hlinksldjump" r:id="rId4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2" name="Google Shape;62;p6">
            <a:hlinkClick action="ppaction://hlinksldjump" r:id="rId5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3" name="Google Shape;63;p6"/>
          <p:cNvSpPr txBox="1"/>
          <p:nvPr>
            <p:ph idx="1" type="body"/>
          </p:nvPr>
        </p:nvSpPr>
        <p:spPr>
          <a:xfrm>
            <a:off x="729450" y="1068650"/>
            <a:ext cx="7688700" cy="103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_alt2">
  <p:cSld name="TITLE_AND_BODY_1_1"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hutterstock_31891705.jpg" id="65" name="Google Shape;65;p7"/>
          <p:cNvPicPr preferRelativeResize="0"/>
          <p:nvPr/>
        </p:nvPicPr>
        <p:blipFill rotWithShape="1">
          <a:blip r:embed="rId2">
            <a:alphaModFix/>
          </a:blip>
          <a:srcRect b="11971" l="0" r="0" t="11971"/>
          <a:stretch/>
        </p:blipFill>
        <p:spPr>
          <a:xfrm>
            <a:off x="0" y="487825"/>
            <a:ext cx="9143999" cy="4655673"/>
          </a:xfrm>
          <a:prstGeom prst="rect">
            <a:avLst/>
          </a:prstGeom>
          <a:noFill/>
          <a:ln>
            <a:noFill/>
          </a:ln>
        </p:spPr>
      </p:pic>
      <p:sp>
        <p:nvSpPr>
          <p:cNvPr id="66" name="Google Shape;66;p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rgbClr val="FFFFFF"/>
                </a:solidFill>
              </a:defRPr>
            </a:lvl1pPr>
            <a:lvl2pPr lvl="1" rtl="0">
              <a:buNone/>
              <a:defRPr>
                <a:solidFill>
                  <a:srgbClr val="FFFFFF"/>
                </a:solidFill>
              </a:defRPr>
            </a:lvl2pPr>
            <a:lvl3pPr lvl="2" rtl="0">
              <a:buNone/>
              <a:defRPr>
                <a:solidFill>
                  <a:srgbClr val="FFFFFF"/>
                </a:solidFill>
              </a:defRPr>
            </a:lvl3pPr>
            <a:lvl4pPr lvl="3" rtl="0">
              <a:buNone/>
              <a:defRPr>
                <a:solidFill>
                  <a:srgbClr val="FFFFFF"/>
                </a:solidFill>
              </a:defRPr>
            </a:lvl4pPr>
            <a:lvl5pPr lvl="4" rtl="0">
              <a:buNone/>
              <a:defRPr>
                <a:solidFill>
                  <a:srgbClr val="FFFFFF"/>
                </a:solidFill>
              </a:defRPr>
            </a:lvl5pPr>
            <a:lvl6pPr lvl="5" rtl="0">
              <a:buNone/>
              <a:defRPr>
                <a:solidFill>
                  <a:srgbClr val="FFFFFF"/>
                </a:solidFill>
              </a:defRPr>
            </a:lvl6pPr>
            <a:lvl7pPr lvl="6" rtl="0">
              <a:buNone/>
              <a:defRPr>
                <a:solidFill>
                  <a:srgbClr val="FFFFFF"/>
                </a:solidFill>
              </a:defRPr>
            </a:lvl7pPr>
            <a:lvl8pPr lvl="7" rtl="0">
              <a:buNone/>
              <a:defRPr>
                <a:solidFill>
                  <a:srgbClr val="FFFFFF"/>
                </a:solidFill>
              </a:defRPr>
            </a:lvl8pPr>
            <a:lvl9pPr lvl="8" rtl="0">
              <a:buNone/>
              <a:defRPr>
                <a:solidFill>
                  <a:srgbClr val="FFFFFF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68" name="Google Shape;68;p7">
            <a:hlinkClick action="ppaction://hlinksldjump" r:id="rId3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69" name="Google Shape;69;p7">
            <a:hlinkClick action="ppaction://hlinksldjump" r:id="rId4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0" name="Google Shape;70;p7">
            <a:hlinkClick action="ppaction://hlinksldjump" r:id="rId5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1" name="Google Shape;71;p7">
            <a:hlinkClick action="ppaction://hlinksldjump" r:id="rId6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72" name="Google Shape;72;p7"/>
          <p:cNvSpPr txBox="1"/>
          <p:nvPr>
            <p:ph type="title"/>
          </p:nvPr>
        </p:nvSpPr>
        <p:spPr>
          <a:xfrm>
            <a:off x="729450" y="2056375"/>
            <a:ext cx="58875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8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5" name="Google Shape;75;p8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76" name="Google Shape;76;p8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" name="Google Shape;77;p8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8" name="Google Shape;78;p8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79" name="Google Shape;79;p8"/>
          <p:cNvSpPr txBox="1"/>
          <p:nvPr>
            <p:ph idx="1" type="body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80" name="Google Shape;80;p8"/>
          <p:cNvSpPr txBox="1"/>
          <p:nvPr>
            <p:ph idx="2" type="body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81" name="Google Shape;81;p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82" name="Google Shape;82;p8">
            <a:hlinkClick action="ppaction://hlinksldjump" r:id="rId2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83" name="Google Shape;83;p8">
            <a:hlinkClick action="ppaction://hlinksldjump" r:id="rId3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4" name="Google Shape;84;p8">
            <a:hlinkClick action="ppaction://hlinksldjump" r:id="rId4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5" name="Google Shape;85;p8">
            <a:hlinkClick action="ppaction://hlinksldjump" r:id="rId5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9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8" name="Google Shape;88;p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89" name="Google Shape;89;p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" name="Google Shape;90;p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1" name="Google Shape;91;p9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92" name="Google Shape;92;p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93" name="Google Shape;93;p9">
            <a:hlinkClick action="ppaction://hlinksldjump" r:id="rId2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94" name="Google Shape;94;p9">
            <a:hlinkClick action="ppaction://hlinksldjump" r:id="rId3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5" name="Google Shape;95;p9">
            <a:hlinkClick action="ppaction://hlinksldjump" r:id="rId4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6" name="Google Shape;96;p9">
            <a:hlinkClick action="ppaction://hlinksldjump" r:id="rId5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0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9" name="Google Shape;99;p10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00" name="Google Shape;100;p10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" name="Google Shape;101;p10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2" name="Google Shape;102;p10"/>
          <p:cNvSpPr txBox="1"/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03" name="Google Shape;103;p10"/>
          <p:cNvSpPr txBox="1"/>
          <p:nvPr>
            <p:ph idx="1" type="body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04" name="Google Shape;104;p1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05" name="Google Shape;105;p10">
            <a:hlinkClick action="ppaction://hlinksldjump" r:id="rId2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06" name="Google Shape;106;p10">
            <a:hlinkClick action="ppaction://hlinksldjump" r:id="rId3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7" name="Google Shape;107;p10">
            <a:hlinkClick action="ppaction://hlinksldjump" r:id="rId4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8" name="Google Shape;108;p10">
            <a:hlinkClick action="ppaction://hlinksldjump" r:id="rId5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theme" Target="../theme/theme1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treamlin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rt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rt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rt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rt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rt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rt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rt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rt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2.jpg"/><Relationship Id="rId4" Type="http://schemas.openxmlformats.org/officeDocument/2006/relationships/image" Target="../media/image10.jp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4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2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5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6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5.png"/><Relationship Id="rId4" Type="http://schemas.openxmlformats.org/officeDocument/2006/relationships/image" Target="../media/image6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7.png"/><Relationship Id="rId4" Type="http://schemas.openxmlformats.org/officeDocument/2006/relationships/image" Target="../media/image9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7.png"/><Relationship Id="rId4" Type="http://schemas.openxmlformats.org/officeDocument/2006/relationships/image" Target="../media/image8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3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1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4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6" name="Google Shape;176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7"/>
            <a:ext cx="9144054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77" name="Google Shape;177;p18"/>
          <p:cNvSpPr txBox="1"/>
          <p:nvPr>
            <p:ph type="ctrTitle"/>
          </p:nvPr>
        </p:nvSpPr>
        <p:spPr>
          <a:xfrm>
            <a:off x="628575" y="2097850"/>
            <a:ext cx="48909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800">
                <a:solidFill>
                  <a:schemeClr val="accent4"/>
                </a:solidFill>
              </a:rPr>
              <a:t>NSW Road Crashes</a:t>
            </a:r>
            <a:endParaRPr>
              <a:solidFill>
                <a:schemeClr val="accent4"/>
              </a:solidFill>
            </a:endParaRPr>
          </a:p>
        </p:txBody>
      </p:sp>
      <p:sp>
        <p:nvSpPr>
          <p:cNvPr id="178" name="Google Shape;178;p18"/>
          <p:cNvSpPr txBox="1"/>
          <p:nvPr>
            <p:ph idx="1" type="subTitle"/>
          </p:nvPr>
        </p:nvSpPr>
        <p:spPr>
          <a:xfrm>
            <a:off x="628563" y="3599372"/>
            <a:ext cx="48909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400">
                <a:solidFill>
                  <a:schemeClr val="accent4"/>
                </a:solidFill>
              </a:rPr>
              <a:t>Data analysis on the factors leading to crashes and road fatalities in NSW</a:t>
            </a:r>
            <a:endParaRPr b="1" sz="1400">
              <a:solidFill>
                <a:schemeClr val="accent4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5" name="Google Shape;245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36775" y="663538"/>
            <a:ext cx="5095875" cy="3895725"/>
          </a:xfrm>
          <a:prstGeom prst="rect">
            <a:avLst/>
          </a:prstGeom>
          <a:noFill/>
          <a:ln>
            <a:noFill/>
          </a:ln>
        </p:spPr>
      </p:pic>
      <p:sp>
        <p:nvSpPr>
          <p:cNvPr id="246" name="Google Shape;246;p27"/>
          <p:cNvSpPr txBox="1"/>
          <p:nvPr/>
        </p:nvSpPr>
        <p:spPr>
          <a:xfrm>
            <a:off x="6446725" y="1928675"/>
            <a:ext cx="2274300" cy="199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When apportioning the weekend’s 2 days to match the weekdays 5 days, you can see it is almost a perfect split.</a:t>
            </a:r>
            <a:endParaRPr sz="13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1" name="Google Shape;251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92501" y="539300"/>
            <a:ext cx="4355326" cy="4542425"/>
          </a:xfrm>
          <a:prstGeom prst="rect">
            <a:avLst/>
          </a:prstGeom>
          <a:noFill/>
          <a:ln>
            <a:noFill/>
          </a:ln>
        </p:spPr>
      </p:pic>
      <p:sp>
        <p:nvSpPr>
          <p:cNvPr id="252" name="Google Shape;252;p28"/>
          <p:cNvSpPr txBox="1"/>
          <p:nvPr/>
        </p:nvSpPr>
        <p:spPr>
          <a:xfrm>
            <a:off x="6852825" y="1116475"/>
            <a:ext cx="1919700" cy="233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Also apportioned, it shows the severity of crashes are relatively unchanged.</a:t>
            </a:r>
            <a:endParaRPr sz="13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434343"/>
        </a:solidFill>
      </p:bgPr>
    </p:bg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7" name="Google Shape;257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3700" y="868550"/>
            <a:ext cx="5533799" cy="3474575"/>
          </a:xfrm>
          <a:prstGeom prst="rect">
            <a:avLst/>
          </a:prstGeom>
          <a:noFill/>
          <a:ln>
            <a:noFill/>
          </a:ln>
        </p:spPr>
      </p:pic>
      <p:sp>
        <p:nvSpPr>
          <p:cNvPr id="258" name="Google Shape;258;p29"/>
          <p:cNvSpPr txBox="1"/>
          <p:nvPr/>
        </p:nvSpPr>
        <p:spPr>
          <a:xfrm>
            <a:off x="6587025" y="924500"/>
            <a:ext cx="1786800" cy="331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As expected there are more accidents in the lower speed limits as they are far more common. </a:t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3" name="Google Shape;263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51300" y="580675"/>
            <a:ext cx="5476875" cy="4314825"/>
          </a:xfrm>
          <a:prstGeom prst="rect">
            <a:avLst/>
          </a:prstGeom>
          <a:noFill/>
          <a:ln>
            <a:noFill/>
          </a:ln>
        </p:spPr>
      </p:pic>
      <p:sp>
        <p:nvSpPr>
          <p:cNvPr id="264" name="Google Shape;264;p30"/>
          <p:cNvSpPr txBox="1"/>
          <p:nvPr/>
        </p:nvSpPr>
        <p:spPr>
          <a:xfrm>
            <a:off x="7148175" y="1101700"/>
            <a:ext cx="1565400" cy="31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As expected the odds of fatality rise significantly in the upper speed limit categories.</a:t>
            </a:r>
            <a:endParaRPr sz="13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8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p31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800">
                <a:solidFill>
                  <a:srgbClr val="000000"/>
                </a:solidFill>
              </a:rPr>
              <a:t>Thank you.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19"/>
          <p:cNvSpPr/>
          <p:nvPr/>
        </p:nvSpPr>
        <p:spPr>
          <a:xfrm>
            <a:off x="-656375" y="95475"/>
            <a:ext cx="5728200" cy="24762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84" name="Google Shape;184;p19"/>
          <p:cNvPicPr preferRelativeResize="0"/>
          <p:nvPr/>
        </p:nvPicPr>
        <p:blipFill rotWithShape="1">
          <a:blip r:embed="rId3">
            <a:alphaModFix/>
          </a:blip>
          <a:srcRect b="0" l="0" r="0" t="18791"/>
          <a:stretch/>
        </p:blipFill>
        <p:spPr>
          <a:xfrm>
            <a:off x="-834050" y="0"/>
            <a:ext cx="9978051" cy="5400674"/>
          </a:xfrm>
          <a:prstGeom prst="rect">
            <a:avLst/>
          </a:prstGeom>
          <a:noFill/>
          <a:ln>
            <a:noFill/>
          </a:ln>
        </p:spPr>
      </p:pic>
      <p:sp>
        <p:nvSpPr>
          <p:cNvPr id="185" name="Google Shape;185;p19"/>
          <p:cNvSpPr/>
          <p:nvPr/>
        </p:nvSpPr>
        <p:spPr>
          <a:xfrm>
            <a:off x="1219175" y="1315650"/>
            <a:ext cx="5871600" cy="25122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86" name="Google Shape;186;p19"/>
          <p:cNvSpPr txBox="1"/>
          <p:nvPr>
            <p:ph type="title"/>
          </p:nvPr>
        </p:nvSpPr>
        <p:spPr>
          <a:xfrm>
            <a:off x="1219175" y="1470250"/>
            <a:ext cx="71100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53C6A1"/>
                </a:solidFill>
              </a:rPr>
              <a:t>NSW Road Crash Analysis Contents</a:t>
            </a:r>
            <a:endParaRPr>
              <a:solidFill>
                <a:srgbClr val="53C6A1"/>
              </a:solidFill>
            </a:endParaRPr>
          </a:p>
        </p:txBody>
      </p:sp>
      <p:sp>
        <p:nvSpPr>
          <p:cNvPr id="187" name="Google Shape;187;p19"/>
          <p:cNvSpPr txBox="1"/>
          <p:nvPr/>
        </p:nvSpPr>
        <p:spPr>
          <a:xfrm>
            <a:off x="1384998" y="2005450"/>
            <a:ext cx="46812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00">
                <a:solidFill>
                  <a:srgbClr val="53C6A1"/>
                </a:solidFill>
                <a:uFill>
                  <a:noFill/>
                </a:uFill>
                <a:latin typeface="Raleway"/>
                <a:ea typeface="Raleway"/>
                <a:cs typeface="Raleway"/>
                <a:sym typeface="Raleway"/>
                <a:hlinkClick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Overview</a:t>
            </a:r>
            <a:r>
              <a:rPr lang="en-GB" sz="1300">
                <a:solidFill>
                  <a:srgbClr val="53C6A1"/>
                </a:solidFill>
                <a:latin typeface="Raleway"/>
                <a:ea typeface="Raleway"/>
                <a:cs typeface="Raleway"/>
                <a:sym typeface="Raleway"/>
              </a:rPr>
              <a:t> on the aim to reduce crashes and fatalities. </a:t>
            </a:r>
            <a:endParaRPr sz="1300">
              <a:solidFill>
                <a:srgbClr val="53C6A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00">
                <a:solidFill>
                  <a:srgbClr val="53C6A1"/>
                </a:solidFill>
                <a:latin typeface="Raleway"/>
                <a:ea typeface="Raleway"/>
                <a:cs typeface="Raleway"/>
                <a:sym typeface="Raleway"/>
              </a:rPr>
              <a:t>Data showed many factors influenced road crashes</a:t>
            </a:r>
            <a:endParaRPr sz="1300">
              <a:solidFill>
                <a:srgbClr val="53C6A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88" name="Google Shape;188;p19"/>
          <p:cNvSpPr txBox="1"/>
          <p:nvPr/>
        </p:nvSpPr>
        <p:spPr>
          <a:xfrm>
            <a:off x="-714443" y="860694"/>
            <a:ext cx="16347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53C6A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89" name="Google Shape;189;p19"/>
          <p:cNvSpPr txBox="1"/>
          <p:nvPr/>
        </p:nvSpPr>
        <p:spPr>
          <a:xfrm>
            <a:off x="1385000" y="2330950"/>
            <a:ext cx="5307300" cy="138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-"/>
            </a:pPr>
            <a:r>
              <a:rPr lang="en-GB"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Impact of </a:t>
            </a:r>
            <a:r>
              <a:rPr lang="en-GB"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lighting / technology</a:t>
            </a:r>
            <a:endParaRPr sz="13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-"/>
            </a:pPr>
            <a:r>
              <a:rPr lang="en-GB"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Does unsealed roads lead to more crashes?</a:t>
            </a:r>
            <a:endParaRPr sz="13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-"/>
            </a:pPr>
            <a:r>
              <a:rPr lang="en-GB"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Effects by speed limit</a:t>
            </a:r>
            <a:endParaRPr sz="13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-"/>
            </a:pPr>
            <a:r>
              <a:rPr lang="en-GB"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Weather conditions and the affects</a:t>
            </a:r>
            <a:endParaRPr sz="13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-"/>
            </a:pPr>
            <a:r>
              <a:rPr lang="en-GB"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Certain times of day, month, year that need more attention</a:t>
            </a:r>
            <a:endParaRPr sz="13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  </a:t>
            </a:r>
            <a:endParaRPr sz="13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4" name="Google Shape;194;p20"/>
          <p:cNvPicPr preferRelativeResize="0"/>
          <p:nvPr/>
        </p:nvPicPr>
        <p:blipFill rotWithShape="1">
          <a:blip r:embed="rId3">
            <a:alphaModFix/>
          </a:blip>
          <a:srcRect b="0" l="11111" r="0" t="0"/>
          <a:stretch/>
        </p:blipFill>
        <p:spPr>
          <a:xfrm>
            <a:off x="0" y="0"/>
            <a:ext cx="9144000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95" name="Google Shape;195;p20"/>
          <p:cNvSpPr txBox="1"/>
          <p:nvPr/>
        </p:nvSpPr>
        <p:spPr>
          <a:xfrm>
            <a:off x="4353775" y="2803375"/>
            <a:ext cx="44604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96" name="Google Shape;196;p20"/>
          <p:cNvSpPr/>
          <p:nvPr/>
        </p:nvSpPr>
        <p:spPr>
          <a:xfrm>
            <a:off x="4188075" y="0"/>
            <a:ext cx="4909500" cy="14652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600">
                <a:latin typeface="Lato"/>
                <a:ea typeface="Lato"/>
                <a:cs typeface="Lato"/>
                <a:sym typeface="Lato"/>
              </a:rPr>
              <a:t>Number of people killed over the years </a:t>
            </a:r>
            <a:endParaRPr b="1" sz="160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900">
                <a:latin typeface="Lato"/>
                <a:ea typeface="Lato"/>
                <a:cs typeface="Lato"/>
                <a:sym typeface="Lato"/>
              </a:rPr>
              <a:t>This graph shows that over the 5 years, there has been a constant decrease.</a:t>
            </a:r>
            <a:endParaRPr b="1" sz="90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900">
                <a:latin typeface="Lato"/>
                <a:ea typeface="Lato"/>
                <a:cs typeface="Lato"/>
                <a:sym typeface="Lato"/>
              </a:rPr>
              <a:t>Significant decrease  in 2020.</a:t>
            </a:r>
            <a:endParaRPr b="1" sz="90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90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97" name="Google Shape;197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0950" y="1346075"/>
            <a:ext cx="5878901" cy="3733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2" name="Google Shape;202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41053" y="2093488"/>
            <a:ext cx="4557425" cy="2861525"/>
          </a:xfrm>
          <a:prstGeom prst="rect">
            <a:avLst/>
          </a:prstGeom>
          <a:noFill/>
          <a:ln>
            <a:noFill/>
          </a:ln>
        </p:spPr>
      </p:pic>
      <p:sp>
        <p:nvSpPr>
          <p:cNvPr id="203" name="Google Shape;203;p21"/>
          <p:cNvSpPr txBox="1"/>
          <p:nvPr/>
        </p:nvSpPr>
        <p:spPr>
          <a:xfrm>
            <a:off x="2326800" y="46425"/>
            <a:ext cx="4490400" cy="40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600">
                <a:latin typeface="Lato"/>
                <a:ea typeface="Lato"/>
                <a:cs typeface="Lato"/>
                <a:sym typeface="Lato"/>
              </a:rPr>
              <a:t>The effects of sealed roads and unsealed roads </a:t>
            </a:r>
            <a:endParaRPr b="1" sz="16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04" name="Google Shape;204;p21"/>
          <p:cNvSpPr txBox="1"/>
          <p:nvPr/>
        </p:nvSpPr>
        <p:spPr>
          <a:xfrm>
            <a:off x="39725" y="710125"/>
            <a:ext cx="42051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05" name="Google Shape;205;p21"/>
          <p:cNvSpPr txBox="1"/>
          <p:nvPr/>
        </p:nvSpPr>
        <p:spPr>
          <a:xfrm>
            <a:off x="116150" y="480125"/>
            <a:ext cx="7047000" cy="34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</a:pPr>
            <a:r>
              <a:rPr lang="en-GB"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Most crashes are on sealed roads </a:t>
            </a:r>
            <a:endParaRPr sz="13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06" name="Google Shape;206;p21"/>
          <p:cNvSpPr txBox="1"/>
          <p:nvPr/>
        </p:nvSpPr>
        <p:spPr>
          <a:xfrm>
            <a:off x="116150" y="852025"/>
            <a:ext cx="7650900" cy="34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</a:pPr>
            <a:r>
              <a:rPr lang="en-GB"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Unsealed roads shows a </a:t>
            </a:r>
            <a:r>
              <a:rPr lang="en-GB"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consistent</a:t>
            </a:r>
            <a:r>
              <a:rPr lang="en-GB"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 number of crashes throughout the years </a:t>
            </a:r>
            <a:endParaRPr sz="13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07" name="Google Shape;207;p21"/>
          <p:cNvSpPr txBox="1"/>
          <p:nvPr/>
        </p:nvSpPr>
        <p:spPr>
          <a:xfrm>
            <a:off x="116150" y="1246775"/>
            <a:ext cx="7720800" cy="34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</a:pPr>
            <a:r>
              <a:rPr lang="en-GB"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No significant correlation between the two types of roads </a:t>
            </a:r>
            <a:endParaRPr sz="13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08" name="Google Shape;208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274568" y="2084678"/>
            <a:ext cx="4490399" cy="287914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7F6000"/>
        </a:solidFill>
      </p:bgPr>
    </p:bg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3" name="Google Shape;213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2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4" name="Google Shape;214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09400" y="947650"/>
            <a:ext cx="3996001" cy="3248208"/>
          </a:xfrm>
          <a:prstGeom prst="rect">
            <a:avLst/>
          </a:prstGeom>
          <a:noFill/>
          <a:ln>
            <a:noFill/>
          </a:ln>
        </p:spPr>
      </p:pic>
      <p:sp>
        <p:nvSpPr>
          <p:cNvPr id="215" name="Google Shape;215;p22"/>
          <p:cNvSpPr/>
          <p:nvPr/>
        </p:nvSpPr>
        <p:spPr>
          <a:xfrm>
            <a:off x="185650" y="1677300"/>
            <a:ext cx="3996000" cy="17889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700">
                <a:latin typeface="Lato"/>
                <a:ea typeface="Lato"/>
                <a:cs typeface="Lato"/>
                <a:sym typeface="Lato"/>
              </a:rPr>
              <a:t>Effect on street lighting </a:t>
            </a:r>
            <a:endParaRPr b="1" sz="1700">
              <a:latin typeface="Lato"/>
              <a:ea typeface="Lato"/>
              <a:cs typeface="Lato"/>
              <a:sym typeface="Lato"/>
            </a:endParaRPr>
          </a:p>
          <a:p>
            <a:pPr indent="-298450" lvl="0" marL="457200" rtl="0" algn="ctr">
              <a:spcBef>
                <a:spcPts val="0"/>
              </a:spcBef>
              <a:spcAft>
                <a:spcPts val="0"/>
              </a:spcAft>
              <a:buSzPts val="1100"/>
              <a:buFont typeface="Lato"/>
              <a:buChar char="●"/>
            </a:pPr>
            <a:r>
              <a:rPr lang="en-GB" sz="1100">
                <a:latin typeface="Lato"/>
                <a:ea typeface="Lato"/>
                <a:cs typeface="Lato"/>
                <a:sym typeface="Lato"/>
              </a:rPr>
              <a:t>Shows a strong correlation between street lighting and number of people killed. </a:t>
            </a:r>
            <a:endParaRPr sz="1100">
              <a:latin typeface="Lato"/>
              <a:ea typeface="Lato"/>
              <a:cs typeface="Lato"/>
              <a:sym typeface="Lato"/>
            </a:endParaRPr>
          </a:p>
          <a:p>
            <a:pPr indent="-298450" lvl="0" marL="457200" rtl="0" algn="ctr">
              <a:spcBef>
                <a:spcPts val="0"/>
              </a:spcBef>
              <a:spcAft>
                <a:spcPts val="0"/>
              </a:spcAft>
              <a:buSzPts val="1100"/>
              <a:buFont typeface="Lato"/>
              <a:buChar char="●"/>
            </a:pPr>
            <a:r>
              <a:rPr lang="en-GB" sz="1100">
                <a:latin typeface="Lato"/>
                <a:ea typeface="Lato"/>
                <a:cs typeface="Lato"/>
                <a:sym typeface="Lato"/>
              </a:rPr>
              <a:t>Most deaths were </a:t>
            </a:r>
            <a:r>
              <a:rPr lang="en-GB" sz="1100">
                <a:latin typeface="Lato"/>
                <a:ea typeface="Lato"/>
                <a:cs typeface="Lato"/>
                <a:sym typeface="Lato"/>
              </a:rPr>
              <a:t>occurred with no lighting at all. </a:t>
            </a:r>
            <a:r>
              <a:rPr lang="en-GB" sz="1100">
                <a:latin typeface="Lato"/>
                <a:ea typeface="Lato"/>
                <a:cs typeface="Lato"/>
                <a:sym typeface="Lato"/>
              </a:rPr>
              <a:t> 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0" name="Google Shape;220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79551" y="932350"/>
            <a:ext cx="5528849" cy="3278800"/>
          </a:xfrm>
          <a:prstGeom prst="rect">
            <a:avLst/>
          </a:prstGeom>
          <a:noFill/>
          <a:ln>
            <a:noFill/>
          </a:ln>
        </p:spPr>
      </p:pic>
      <p:sp>
        <p:nvSpPr>
          <p:cNvPr id="221" name="Google Shape;221;p23"/>
          <p:cNvSpPr txBox="1"/>
          <p:nvPr/>
        </p:nvSpPr>
        <p:spPr>
          <a:xfrm>
            <a:off x="217575" y="1717075"/>
            <a:ext cx="3224400" cy="148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6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Natural and street lighting </a:t>
            </a:r>
            <a:endParaRPr b="1" sz="16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Although most fatalities happened during the day, there is no extra light needed to prevent the crash. </a:t>
            </a:r>
            <a:endParaRPr sz="10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However, as for fatalities during the dark approximately 300 fatalities had no light. </a:t>
            </a:r>
            <a:endParaRPr sz="10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24"/>
          <p:cNvSpPr txBox="1"/>
          <p:nvPr>
            <p:ph type="title"/>
          </p:nvPr>
        </p:nvSpPr>
        <p:spPr>
          <a:xfrm>
            <a:off x="226925" y="2455525"/>
            <a:ext cx="3893400" cy="103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Distribution of crashes by surface condition</a:t>
            </a:r>
            <a:endParaRPr b="0"/>
          </a:p>
        </p:txBody>
      </p:sp>
      <p:sp>
        <p:nvSpPr>
          <p:cNvPr id="227" name="Google Shape;227;p24"/>
          <p:cNvSpPr txBox="1"/>
          <p:nvPr/>
        </p:nvSpPr>
        <p:spPr>
          <a:xfrm>
            <a:off x="5281475" y="3430588"/>
            <a:ext cx="1479000" cy="75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200">
                <a:solidFill>
                  <a:srgbClr val="FFFFFF"/>
                </a:solidFill>
              </a:rPr>
              <a:t>QUICK TIP</a:t>
            </a:r>
            <a:endParaRPr b="1" sz="1200">
              <a:solidFill>
                <a:srgbClr val="FFFFFF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700">
              <a:solidFill>
                <a:srgbClr val="FFFFFF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700">
                <a:solidFill>
                  <a:srgbClr val="D9F0FF"/>
                </a:solidFill>
              </a:rPr>
              <a:t>Try right clicking on a photo and using "Replace Image" to show your own photo.</a:t>
            </a:r>
            <a:endParaRPr sz="700">
              <a:solidFill>
                <a:srgbClr val="D9F0FF"/>
              </a:solidFill>
            </a:endParaRPr>
          </a:p>
        </p:txBody>
      </p:sp>
      <p:pic>
        <p:nvPicPr>
          <p:cNvPr id="228" name="Google Shape;228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30975" y="935473"/>
            <a:ext cx="4660651" cy="3624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25"/>
          <p:cNvSpPr txBox="1"/>
          <p:nvPr>
            <p:ph type="title"/>
          </p:nvPr>
        </p:nvSpPr>
        <p:spPr>
          <a:xfrm>
            <a:off x="303550" y="2257050"/>
            <a:ext cx="3893400" cy="103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Analysis of Crashes by weather present</a:t>
            </a:r>
            <a:endParaRPr b="0"/>
          </a:p>
        </p:txBody>
      </p:sp>
      <p:pic>
        <p:nvPicPr>
          <p:cNvPr id="234" name="Google Shape;234;p25"/>
          <p:cNvPicPr preferRelativeResize="0"/>
          <p:nvPr/>
        </p:nvPicPr>
        <p:blipFill rotWithShape="1">
          <a:blip r:embed="rId3">
            <a:alphaModFix/>
          </a:blip>
          <a:srcRect b="0" l="0" r="11190" t="0"/>
          <a:stretch/>
        </p:blipFill>
        <p:spPr>
          <a:xfrm>
            <a:off x="4196950" y="1330575"/>
            <a:ext cx="4574051" cy="32626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9" name="Google Shape;239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6000" y="636050"/>
            <a:ext cx="5045100" cy="4445500"/>
          </a:xfrm>
          <a:prstGeom prst="rect">
            <a:avLst/>
          </a:prstGeom>
          <a:noFill/>
          <a:ln>
            <a:noFill/>
          </a:ln>
        </p:spPr>
      </p:pic>
      <p:sp>
        <p:nvSpPr>
          <p:cNvPr id="240" name="Google Shape;240;p26"/>
          <p:cNvSpPr txBox="1"/>
          <p:nvPr/>
        </p:nvSpPr>
        <p:spPr>
          <a:xfrm>
            <a:off x="5752650" y="931875"/>
            <a:ext cx="3174900" cy="312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</a:pPr>
            <a:r>
              <a:rPr lang="en-GB"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Not much variance between days.</a:t>
            </a:r>
            <a:endParaRPr sz="13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</a:pPr>
            <a:r>
              <a:rPr lang="en-GB"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Sunday has the least, most likely due to people being at home and relaxing.</a:t>
            </a:r>
            <a:endParaRPr sz="13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